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9" r:id="rId19"/>
    <p:sldId id="275" r:id="rId20"/>
    <p:sldId id="277" r:id="rId21"/>
    <p:sldId id="284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3">
                  <a:tint val="100000"/>
                </a:schemeClr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74-4E5F-A438-E673908C63A4}"/>
              </c:ext>
            </c:extLst>
          </c:dPt>
          <c:dPt>
            <c:idx val="2"/>
            <c:bubble3D val="0"/>
            <c:spPr>
              <a:solidFill>
                <a:schemeClr val="accent2">
                  <a:tint val="100000"/>
                </a:schemeClr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74-4E5F-A438-E673908C63A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53-432D-9202-096DE57DD8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67,5%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74-4E5F-A438-E673908C63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/>
                      <a:t>32,5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74-4E5F-A438-E673908C63A4}"/>
                </c:ext>
              </c:extLst>
            </c:dLbl>
            <c:dLbl>
              <c:idx val="3"/>
              <c:layout>
                <c:manualLayout>
                  <c:x val="4.0631850569446085E-2"/>
                  <c:y val="6.4841651581196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0,0</a:t>
                    </a:r>
                  </a:p>
                  <a:p>
                    <a:r>
                      <a:rPr lang="en-US" dirty="0"/>
                      <a:t>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53-432D-9202-096DE57DD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</c:v>
                </c:pt>
                <c:pt idx="1">
                  <c:v>0.6910000000000005</c:v>
                </c:pt>
                <c:pt idx="2">
                  <c:v>0.30900000000000016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74-4E5F-A438-E673908C63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chemeClr val="accent3">
                  <a:tint val="100000"/>
                </a:schemeClr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04-4CD9-B405-0B6C9BCDAE10}"/>
              </c:ext>
            </c:extLst>
          </c:dPt>
          <c:dPt>
            <c:idx val="2"/>
            <c:bubble3D val="0"/>
            <c:spPr>
              <a:solidFill>
                <a:schemeClr val="accent2">
                  <a:tint val="100000"/>
                </a:schemeClr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04-4CD9-B405-0B6C9BCDAE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0,0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04-4CD9-B405-0B6C9BCDAE1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04-4CD9-B405-0B6C9BCDAE1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04-4CD9-B405-0B6C9BCDAE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</c:v>
                </c:pt>
                <c:pt idx="1">
                  <c:v>0.7010000000000004</c:v>
                </c:pt>
                <c:pt idx="2">
                  <c:v>0.29900000000000027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4-4CD9-B405-0B6C9BCDA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3">
                  <a:tint val="100000"/>
                </a:schemeClr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6C-4043-8113-FA7FA646F21A}"/>
              </c:ext>
            </c:extLst>
          </c:dPt>
          <c:dPt>
            <c:idx val="2"/>
            <c:bubble3D val="0"/>
            <c:spPr>
              <a:solidFill>
                <a:schemeClr val="accent2">
                  <a:tint val="100000"/>
                </a:schemeClr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C-4043-8113-FA7FA646F2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</c:v>
                </c:pt>
                <c:pt idx="1">
                  <c:v>0.69099999999999995</c:v>
                </c:pt>
                <c:pt idx="2">
                  <c:v>0.30900000000000011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6C-4043-8113-FA7FA646F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6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9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79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7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57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8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4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0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8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6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9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7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232332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Октябрьского муниципального образования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Лысогорского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муниципального района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Саратовской области                                                                                                                  к проекту бюджета  на 2018 год и плановый период 2019 и 2020 годов</a:t>
            </a:r>
          </a:p>
          <a:p>
            <a:r>
              <a:rPr lang="x-none" b="1" dirty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064896" cy="5760640"/>
          </a:xfrm>
        </p:spPr>
        <p:txBody>
          <a:bodyPr>
            <a:normAutofit/>
          </a:bodyPr>
          <a:lstStyle/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Правовые основания для формирования и реализации с 1 января 2018 года муниципальной целевой программы установлено Бюджетным кодексом Российской Федерации и решением совета депутатов Октябрьского муниципального образования </a:t>
            </a:r>
            <a:r>
              <a:rPr lang="ru-RU" sz="1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 12.09.2007г № 93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бюджетном процессе в Октябрьском муниципальном образовании».	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 соответствии с постановлением администрации Октябрьского муниципального образования  </a:t>
            </a:r>
            <a:r>
              <a:rPr lang="ru-RU" sz="1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 05 сентября 2013 года № 51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разработки, реализации и оценки эффективности муниципальных программ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муниципального образования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распоряжением администрации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муниципального образования» </a:t>
            </a:r>
            <a:r>
              <a:rPr lang="ru-RU" sz="1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 11 октября 2016 года № 5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 «О внесении изменений в распоряжение </a:t>
            </a:r>
            <a:r>
              <a:rPr lang="ru-RU" sz="1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№ 45 от 27.08.2016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Перечня муниципальных программы Октябрьского муниципального образования на 2018-2020 годы» утверждена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муниципальная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Октябрьского муниципального образования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идеологией бюджетной политики традиционно остается улучшение условий жизни и самочувствия жителей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муниципального образования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на период до 2020 года.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бюджета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муниципального образования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представлены в решении о бюджете в соответствии с бюджетной классификацией.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/>
              <a:t>Доходы бюджета</a:t>
            </a:r>
            <a:r>
              <a:rPr lang="ru-RU" altLang="ru-RU" sz="1800" kern="0" dirty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единый </a:t>
            </a:r>
            <a:r>
              <a:rPr lang="ru-RU" altLang="ru-RU" sz="1400" dirty="0" err="1"/>
              <a:t>сельскохозналог</a:t>
            </a:r>
            <a:r>
              <a:rPr lang="ru-RU" altLang="ru-RU" sz="1400" dirty="0"/>
              <a:t> ;</a:t>
            </a:r>
          </a:p>
          <a:p>
            <a:r>
              <a:rPr lang="ru-RU" altLang="ru-RU" sz="1400" dirty="0"/>
              <a:t>-налоги на совокупный </a:t>
            </a:r>
          </a:p>
          <a:p>
            <a:r>
              <a:rPr lang="ru-RU" altLang="ru-RU" sz="1400" dirty="0"/>
              <a:t> доход;</a:t>
            </a:r>
          </a:p>
          <a:p>
            <a:r>
              <a:rPr lang="ru-RU" altLang="ru-RU" sz="1400" dirty="0"/>
              <a:t>-налоги на имущество;</a:t>
            </a:r>
          </a:p>
          <a:p>
            <a:r>
              <a:rPr lang="ru-RU" altLang="ru-RU" sz="1400" dirty="0"/>
              <a:t>- земельный налог;</a:t>
            </a:r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/>
              <a:t>Межбюджетные отношения</a:t>
            </a:r>
            <a:r>
              <a:rPr lang="ru-RU" altLang="ru-RU" sz="1600" kern="0" dirty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поселения на 2018 год предлагаются в сумме 1497,3 тыс. рублей, из них налоговые и неналоговые запланированы в сумме 1011,2 тыс.руб. Безвозмездные поступления запланированы в сумме 486,1 тыс.руб.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2019 год доходы  в решении о проекте бюджета поселения предлагаются законопроектом в сумме 1431,7 тыс. рублей, с уменьшением доходов  на 65,6 тыс. рублей относительно параметров 2018 года. Данное уменьшение обусловлено снижением уровня дотации в 2019 году.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2020 год запланированы в объеме 1472,3 тыс. рублей, с 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2018 года на 25,0 тыс. рублей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доходными источниками являются налоговые и неналоговые доходы, их доля в 2018 году составит 67,5 процента в общих доходах решения о бюджете поселения. .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latin typeface="Arial" charset="0"/>
              </a:rPr>
              <a:t>Основные доходные источники бюджета Октябрьского муниципального образования</a:t>
            </a:r>
            <a:br>
              <a:rPr lang="ru-RU" altLang="ru-RU" sz="2000" b="1" kern="0" dirty="0">
                <a:latin typeface="Arial" charset="0"/>
              </a:rPr>
            </a:br>
            <a:r>
              <a:rPr lang="ru-RU" altLang="ru-RU" sz="2000" b="1" kern="0" dirty="0">
                <a:latin typeface="Arial" charset="0"/>
              </a:rPr>
              <a:t>  в 2019-2020 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59720"/>
              </p:ext>
            </p:extLst>
          </p:nvPr>
        </p:nvGraphicFramePr>
        <p:xfrm>
          <a:off x="611559" y="1268760"/>
          <a:ext cx="8042472" cy="5451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3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  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Сумма </a:t>
                      </a:r>
                      <a:r>
                        <a:rPr lang="ru-RU" sz="1000" u="none" strike="noStrike" dirty="0" err="1">
                          <a:effectLst/>
                        </a:rPr>
                        <a:t>тыс.руб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 к общему объему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Сумма </a:t>
                      </a:r>
                      <a:r>
                        <a:rPr lang="ru-RU" sz="1000" u="none" strike="noStrike" dirty="0" err="1">
                          <a:effectLst/>
                        </a:rPr>
                        <a:t>тыс.руб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 к общему объему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Сумма </a:t>
                      </a:r>
                      <a:r>
                        <a:rPr lang="ru-RU" sz="1000" u="none" strike="noStrike" dirty="0" err="1">
                          <a:effectLst/>
                        </a:rPr>
                        <a:t>тыс.руб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 к общему объему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ДОХОДЫ,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1497,3</a:t>
                      </a: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100.0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1431,7</a:t>
                      </a: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100.0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1472,3</a:t>
                      </a: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100.0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 том числе: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1011,2</a:t>
                      </a: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1004,1</a:t>
                      </a: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1016,8</a:t>
                      </a: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1016,8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 на совокупный доход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 на имущество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082" marR="8082" marT="808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Гос.пошлина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082" marR="8082" marT="808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3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082" marR="8082" marT="808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0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94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486,1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427,6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455,5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</a:t>
                      </a:r>
                    </a:p>
                  </a:txBody>
                  <a:tcPr marL="8082" marR="8082" marT="808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2275" y="277813"/>
            <a:ext cx="69945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/>
              <a:t>Структура доходов бюджета Октябрьского</a:t>
            </a:r>
          </a:p>
          <a:p>
            <a:r>
              <a:rPr lang="ru-RU" altLang="ru-RU" sz="2400" b="1" kern="0" dirty="0"/>
              <a:t> муниципального образования</a:t>
            </a:r>
            <a:br>
              <a:rPr lang="ru-RU" altLang="ru-RU" sz="2400" b="1" kern="0" dirty="0"/>
            </a:br>
            <a:r>
              <a:rPr lang="ru-RU" altLang="ru-RU" sz="2400" b="1" kern="0" dirty="0"/>
              <a:t>в 2018-2020 годах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23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Диаграмма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261768"/>
            <a:ext cx="6167437" cy="7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5" y="4077072"/>
            <a:ext cx="6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39279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49348" y="1916832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2018 год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9871" y="1922301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2019 год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240" y="1922301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2020 год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877105039"/>
              </p:ext>
            </p:extLst>
          </p:nvPr>
        </p:nvGraphicFramePr>
        <p:xfrm>
          <a:off x="0" y="2492896"/>
          <a:ext cx="29158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822751860"/>
              </p:ext>
            </p:extLst>
          </p:nvPr>
        </p:nvGraphicFramePr>
        <p:xfrm>
          <a:off x="2987824" y="2492896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171629039"/>
              </p:ext>
            </p:extLst>
          </p:nvPr>
        </p:nvGraphicFramePr>
        <p:xfrm>
          <a:off x="6228184" y="2492896"/>
          <a:ext cx="2701534" cy="243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078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/>
              <a:t>Структура расходов бюджета</a:t>
            </a:r>
            <a:br>
              <a:rPr lang="ru-RU" altLang="ru-RU" sz="2400" b="1" kern="0" dirty="0"/>
            </a:br>
            <a:r>
              <a:rPr lang="ru-RU" altLang="ru-RU" sz="2400" b="1" kern="0" dirty="0"/>
              <a:t> Октябрьского муниципального образования</a:t>
            </a:r>
            <a:br>
              <a:rPr lang="ru-RU" altLang="ru-RU" sz="2400" b="1" kern="0" dirty="0"/>
            </a:br>
            <a:r>
              <a:rPr lang="ru-RU" altLang="ru-RU" sz="2400" b="1" kern="0" dirty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013858"/>
              </p:ext>
            </p:extLst>
          </p:nvPr>
        </p:nvGraphicFramePr>
        <p:xfrm>
          <a:off x="539751" y="1760750"/>
          <a:ext cx="7961338" cy="3509272"/>
        </p:xfrm>
        <a:graphic>
          <a:graphicData uri="http://schemas.openxmlformats.org/drawingml/2006/table">
            <a:tbl>
              <a:tblPr/>
              <a:tblGrid>
                <a:gridCol w="814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5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743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1251,8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1497,3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1431,7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1472,3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том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числе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вопросы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974,0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1320,2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88,2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1131,0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1169,0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79,5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67,7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67,1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4,5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190,7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13,3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193,3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13,1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хозяйство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186,1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5,8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2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политика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2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2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7920880" cy="576064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Общий объем расходов на 2018 год определен в сумме 1497,3 тыс. рублей, что на 245,5 тыс. руб. выше показателей бюджета 2017 года. Общий объем расходов на 2019 год и 2020 год составляет 1431,7  тыс. рублей и 1472,3  тыс. рублей соответственно.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2018-2020 годах и с учетом основных направлений бюджетной и налоговой политики Октябрьского муниципального образования на 2018-2020 годы.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Заработная плата работников муниципальных учреждений культуры рассчитана с учетом Указов Президента  в объеме 2/3 от потребности на 2018-2020годы.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Денежное содержание муниципальных служащих рассчитано с учетом роста фонда оплаты труда 2018 года без учета его дальнейшего повышения в 2018 – 2020 годах.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Расходы на оплату коммунальных услуг муниципальным учреждениями и органами местного самоуправления включены в проект бюджета в соответствии с лимитами потребления топливно-энергетических и иных коммунальных ресурсов.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реализацию принятой муниципальной целевой программы Октябрьского сельского поселения предусмотрено в 2018 году 86053,0 тыс. рублей,  в 2019 году 86053,0 тыс. рублей, в 2020 году 86053,0 тыс.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973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effectLst/>
              </a:rPr>
              <a:t>Уважаемые жители Октябрьского муниципального образования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Эффективное, ответственное и прозрачное управление муниципальными финансами Октябрьского муниципального образования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 на 2017-2019 годы Октябрьского муниципального образования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привлечения большего количества жителей поселения к участию в обсуждении вопросов формирования бюджета Октябрьского муниципального образования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Октябрьского муниципального образования,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Новоселовского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76518"/>
              </p:ext>
            </p:extLst>
          </p:nvPr>
        </p:nvGraphicFramePr>
        <p:xfrm>
          <a:off x="755575" y="476672"/>
          <a:ext cx="7992888" cy="1681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86053,0</a:t>
                      </a: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86053,0</a:t>
                      </a: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86053,0</a:t>
                      </a: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Жилищно-коммунальное хозяйство Октябрьского сельского поселения на 2018-2020 годы»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86053,0</a:t>
                      </a: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86053,0</a:t>
                      </a: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86053,0</a:t>
                      </a: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385132" cy="15590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/>
              </a:rPr>
              <a:t>МУНИЦИПАЛЬНАЯ ЦЕ</a:t>
            </a:r>
            <a:r>
              <a:rPr lang="ru-RU" sz="2000" b="1" dirty="0"/>
              <a:t>ЛЕВАЯ </a:t>
            </a:r>
            <a:r>
              <a:rPr lang="ru-RU" sz="2000" b="1" dirty="0">
                <a:effectLst/>
              </a:rPr>
              <a:t>ПРОГРАММА 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«</a:t>
            </a:r>
            <a:r>
              <a:rPr lang="ru-RU" sz="2000" b="1" dirty="0"/>
              <a:t>Благоустройство территории Октябрьского муниципального образования на 2018-2020 годы</a:t>
            </a:r>
            <a:r>
              <a:rPr lang="ru-RU" sz="2000" b="1" dirty="0">
                <a:effectLst/>
              </a:rPr>
              <a:t> »</a:t>
            </a:r>
            <a:br>
              <a:rPr lang="ru-RU" sz="2000" b="1" dirty="0">
                <a:effectLst/>
              </a:rPr>
            </a:br>
            <a:br>
              <a:rPr lang="ru-RU" sz="2000" b="1" dirty="0">
                <a:effectLst/>
              </a:rPr>
            </a:br>
            <a:r>
              <a:rPr lang="ru-RU" sz="2000" dirty="0">
                <a:effectLst/>
              </a:rPr>
              <a:t> </a:t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целями муниципальной программы являются 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совершенствование системы комплексного благоустройства муниципального образования «Октябрьское  сельское поселение»;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уровня внешнего благоустройства и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санитарного содержания населенных пунктов Октябрьского сельского поселения;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                                                                                                                                         - снижение расходов бюджета муниципального образования на оплату энергетических ресурсов, потребляемых организациями муниципальной бюджетной сферы, жилищным фондом;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снижение потерь энергоресурсов.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332576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143000"/>
          </a:xfrm>
          <a:prstGeom prst="rect">
            <a:avLst/>
          </a:prstGeom>
          <a:noFill/>
        </p:spPr>
        <p:txBody>
          <a:bodyPr vert="horz" rtlCol="0" anchor="ctr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/>
            </a:br>
            <a:r>
              <a:rPr lang="ru-RU" altLang="ru-RU" sz="1600" kern="0" dirty="0"/>
              <a:t>"О бюджетном процессе в Октябрьском  муниципальном  образовании", утверждённым решением Совета депутатов Октябрьского  муниципального  образования от 18.02.2016 г. № 52/111.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buh.ru/wp-content/uploads/2012/06/16177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5162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0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1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-214338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b="1" i="1" u="sng" dirty="0"/>
          </a:p>
          <a:p>
            <a:endParaRPr lang="ru-RU" b="1" i="1" u="sng" dirty="0"/>
          </a:p>
          <a:p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Октябрьского муниципального образования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– поступающие в бюджет поселения денежные средства.</a:t>
            </a:r>
          </a:p>
          <a:p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бюджета Октябрьского муниципального образования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выплачиваемые из бюджета поселения денежные средства.</a:t>
            </a:r>
          </a:p>
          <a:p>
            <a:r>
              <a:rPr lang="x-none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69" y="62068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3064810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Октябрьского муниципального образования 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 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064896" cy="576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овета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Октябрьского муниципального образования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проекте  бюджета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муниципального образования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Лысогорского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на плановый период 2019 и 2020 годов» сформировано  на основе стратегических целей и задач, определенных Бюджетным посланием Президента Российской Федерации о бюджетной политике в 2018-2020 годах, основных направлений бюджетной и налоговой политики  администрацией Октябрьского муниципального образования  </a:t>
            </a:r>
            <a:r>
              <a:rPr lang="ru-RU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№126 от 22.11.2017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г., с учетом прогноза социально-экономического развития  на 2019-2020 годы.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особенностью проекта решения о бюджете на 2018 год и на плановый период 2019 и 2020 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1363</TotalTime>
  <Words>1004</Words>
  <Application>Microsoft Office PowerPoint</Application>
  <PresentationFormat>Экран (4:3)</PresentationFormat>
  <Paragraphs>344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Легкий дым</vt:lpstr>
      <vt:lpstr>Презентация PowerPoint</vt:lpstr>
      <vt:lpstr>Уважаемые жители Октябрьского муниципального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    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МУНИЦИПАЛЬНАЯ ЦЕЛЕВАЯ ПРОГРАММА   «Благоустройство территории Октябрьского муниципального образования на 2018-2020 годы » 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Home</cp:lastModifiedBy>
  <cp:revision>188</cp:revision>
  <cp:lastPrinted>2017-02-27T14:27:09Z</cp:lastPrinted>
  <dcterms:created xsi:type="dcterms:W3CDTF">2014-05-12T16:47:43Z</dcterms:created>
  <dcterms:modified xsi:type="dcterms:W3CDTF">2017-12-04T04:53:21Z</dcterms:modified>
</cp:coreProperties>
</file>